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0B8C-AD6D-49D0-968F-0283E16D1C8E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EB2B8-2B3A-4EAD-9437-5D5271310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267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0B8C-AD6D-49D0-968F-0283E16D1C8E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EB2B8-2B3A-4EAD-9437-5D5271310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68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0B8C-AD6D-49D0-968F-0283E16D1C8E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EB2B8-2B3A-4EAD-9437-5D5271310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50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0B8C-AD6D-49D0-968F-0283E16D1C8E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EB2B8-2B3A-4EAD-9437-5D5271310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83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0B8C-AD6D-49D0-968F-0283E16D1C8E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EB2B8-2B3A-4EAD-9437-5D5271310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08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0B8C-AD6D-49D0-968F-0283E16D1C8E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EB2B8-2B3A-4EAD-9437-5D5271310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40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0B8C-AD6D-49D0-968F-0283E16D1C8E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EB2B8-2B3A-4EAD-9437-5D5271310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37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0B8C-AD6D-49D0-968F-0283E16D1C8E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EB2B8-2B3A-4EAD-9437-5D5271310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84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0B8C-AD6D-49D0-968F-0283E16D1C8E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EB2B8-2B3A-4EAD-9437-5D5271310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1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0B8C-AD6D-49D0-968F-0283E16D1C8E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EB2B8-2B3A-4EAD-9437-5D5271310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75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0B8C-AD6D-49D0-968F-0283E16D1C8E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EB2B8-2B3A-4EAD-9437-5D5271310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5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0B8C-AD6D-49D0-968F-0283E16D1C8E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EB2B8-2B3A-4EAD-9437-5D5271310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96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-99392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AFID Volunteering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Carl Chaplin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596" y="5755704"/>
            <a:ext cx="6400800" cy="913656"/>
          </a:xfrm>
        </p:spPr>
        <p:txBody>
          <a:bodyPr>
            <a:normAutofit fontScale="85000" lnSpcReduction="10000"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The Cambodian Rural Development Team, </a:t>
            </a:r>
            <a:r>
              <a:rPr lang="en-GB" sz="2400" dirty="0" err="1" smtClean="0">
                <a:solidFill>
                  <a:schemeClr val="bg1"/>
                </a:solidFill>
              </a:rPr>
              <a:t>Kratie</a:t>
            </a:r>
            <a:r>
              <a:rPr lang="en-GB" sz="2400" dirty="0" smtClean="0">
                <a:solidFill>
                  <a:schemeClr val="bg1"/>
                </a:solidFill>
              </a:rPr>
              <a:t>, Cambodia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15</a:t>
            </a:r>
            <a:r>
              <a:rPr lang="en-GB" sz="2400" baseline="30000" dirty="0" smtClean="0">
                <a:solidFill>
                  <a:schemeClr val="bg1"/>
                </a:solidFill>
              </a:rPr>
              <a:t>th</a:t>
            </a:r>
            <a:r>
              <a:rPr lang="en-GB" sz="2400" dirty="0" smtClean="0">
                <a:solidFill>
                  <a:schemeClr val="bg1"/>
                </a:solidFill>
              </a:rPr>
              <a:t> June – 25</a:t>
            </a:r>
            <a:r>
              <a:rPr lang="en-GB" sz="2400" baseline="30000" dirty="0" smtClean="0">
                <a:solidFill>
                  <a:schemeClr val="bg1"/>
                </a:solidFill>
              </a:rPr>
              <a:t>th</a:t>
            </a:r>
            <a:r>
              <a:rPr lang="en-GB" sz="2400" dirty="0" smtClean="0">
                <a:solidFill>
                  <a:schemeClr val="bg1"/>
                </a:solidFill>
              </a:rPr>
              <a:t> September 2015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1" b="13571"/>
          <a:stretch/>
        </p:blipFill>
        <p:spPr>
          <a:xfrm>
            <a:off x="-22110" y="1268760"/>
            <a:ext cx="9166109" cy="4364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45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63766"/>
            <a:ext cx="378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97965"/>
            <a:ext cx="378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n w="15875">
                  <a:noFill/>
                </a:ln>
                <a:solidFill>
                  <a:schemeClr val="bg1"/>
                </a:solidFill>
              </a:rPr>
              <a:t>A Typical Day </a:t>
            </a:r>
            <a:br>
              <a:rPr lang="en-GB" dirty="0" smtClean="0">
                <a:ln w="15875">
                  <a:noFill/>
                </a:ln>
                <a:solidFill>
                  <a:schemeClr val="bg1"/>
                </a:solidFill>
              </a:rPr>
            </a:br>
            <a:r>
              <a:rPr lang="en-GB" sz="2700" i="1" dirty="0" smtClean="0">
                <a:ln w="15875">
                  <a:noFill/>
                </a:ln>
                <a:solidFill>
                  <a:schemeClr val="bg1"/>
                </a:solidFill>
              </a:rPr>
              <a:t>After hours in </a:t>
            </a:r>
            <a:r>
              <a:rPr lang="en-GB" sz="2700" i="1" dirty="0" err="1" smtClean="0">
                <a:ln w="15875">
                  <a:noFill/>
                </a:ln>
                <a:solidFill>
                  <a:schemeClr val="bg1"/>
                </a:solidFill>
              </a:rPr>
              <a:t>Kratie</a:t>
            </a:r>
            <a:endParaRPr lang="en-GB" sz="2700" i="1" dirty="0">
              <a:ln w="158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GB" sz="2400" dirty="0" smtClean="0">
                <a:ln w="15875">
                  <a:noFill/>
                </a:ln>
                <a:solidFill>
                  <a:schemeClr val="bg1"/>
                </a:solidFill>
              </a:rPr>
              <a:t>Friday night volunteer social</a:t>
            </a:r>
          </a:p>
          <a:p>
            <a:r>
              <a:rPr lang="en-GB" sz="2400" dirty="0" smtClean="0">
                <a:ln w="15875">
                  <a:noFill/>
                </a:ln>
                <a:solidFill>
                  <a:schemeClr val="bg1"/>
                </a:solidFill>
              </a:rPr>
              <a:t>Sunday morning motorbike rides</a:t>
            </a:r>
          </a:p>
          <a:p>
            <a:r>
              <a:rPr lang="en-GB" sz="2400" dirty="0" err="1" smtClean="0">
                <a:ln w="15875">
                  <a:noFill/>
                </a:ln>
                <a:solidFill>
                  <a:schemeClr val="bg1"/>
                </a:solidFill>
              </a:rPr>
              <a:t>Thida’s</a:t>
            </a:r>
            <a:r>
              <a:rPr lang="en-GB" sz="2400" dirty="0" smtClean="0">
                <a:ln w="15875">
                  <a:noFill/>
                </a:ln>
                <a:solidFill>
                  <a:schemeClr val="bg1"/>
                </a:solidFill>
              </a:rPr>
              <a:t> engagement party</a:t>
            </a:r>
          </a:p>
          <a:p>
            <a:r>
              <a:rPr lang="en-GB" sz="2400" dirty="0" smtClean="0">
                <a:ln w="15875">
                  <a:noFill/>
                </a:ln>
                <a:solidFill>
                  <a:schemeClr val="bg1"/>
                </a:solidFill>
              </a:rPr>
              <a:t>Visit to </a:t>
            </a:r>
            <a:r>
              <a:rPr lang="en-GB" sz="2400" dirty="0" err="1" smtClean="0">
                <a:ln w="15875">
                  <a:noFill/>
                </a:ln>
                <a:solidFill>
                  <a:schemeClr val="bg1"/>
                </a:solidFill>
              </a:rPr>
              <a:t>Saray’s</a:t>
            </a:r>
            <a:r>
              <a:rPr lang="en-GB" sz="2400" dirty="0" smtClean="0">
                <a:ln w="15875">
                  <a:noFill/>
                </a:ln>
                <a:solidFill>
                  <a:schemeClr val="bg1"/>
                </a:solidFill>
              </a:rPr>
              <a:t> family home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78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7011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42" y="44624"/>
            <a:ext cx="4357970" cy="6802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5875">
                  <a:noFill/>
                </a:ln>
                <a:solidFill>
                  <a:schemeClr val="bg1"/>
                </a:solidFill>
              </a:rPr>
              <a:t>Adventures had along the Way</a:t>
            </a:r>
            <a:endParaRPr lang="en-GB" dirty="0">
              <a:ln w="158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GB" sz="2400" dirty="0" smtClean="0">
                <a:ln w="15875">
                  <a:noFill/>
                </a:ln>
                <a:solidFill>
                  <a:schemeClr val="bg1"/>
                </a:solidFill>
              </a:rPr>
              <a:t>Exploring by Kayaking</a:t>
            </a:r>
          </a:p>
          <a:p>
            <a:r>
              <a:rPr lang="en-GB" sz="2400" dirty="0" smtClean="0">
                <a:ln w="15875">
                  <a:noFill/>
                </a:ln>
                <a:solidFill>
                  <a:schemeClr val="bg1"/>
                </a:solidFill>
              </a:rPr>
              <a:t>Exploring </a:t>
            </a:r>
            <a:r>
              <a:rPr lang="en-GB" sz="2400" dirty="0" err="1" smtClean="0">
                <a:ln w="15875">
                  <a:noFill/>
                </a:ln>
                <a:solidFill>
                  <a:schemeClr val="bg1"/>
                </a:solidFill>
              </a:rPr>
              <a:t>Kratie</a:t>
            </a:r>
            <a:r>
              <a:rPr lang="en-GB" sz="2400" dirty="0" smtClean="0">
                <a:ln w="15875">
                  <a:noFill/>
                </a:ln>
                <a:solidFill>
                  <a:schemeClr val="bg1"/>
                </a:solidFill>
              </a:rPr>
              <a:t> Province by Motorbike</a:t>
            </a:r>
          </a:p>
          <a:p>
            <a:r>
              <a:rPr lang="en-GB" sz="2400" dirty="0" err="1" smtClean="0">
                <a:ln w="15875">
                  <a:noFill/>
                </a:ln>
                <a:solidFill>
                  <a:schemeClr val="bg1"/>
                </a:solidFill>
              </a:rPr>
              <a:t>Mondulkiri</a:t>
            </a:r>
            <a:endParaRPr lang="en-GB" sz="2400" dirty="0" smtClean="0">
              <a:ln w="15875">
                <a:noFill/>
              </a:ln>
              <a:solidFill>
                <a:schemeClr val="bg1"/>
              </a:solidFill>
            </a:endParaRPr>
          </a:p>
          <a:p>
            <a:r>
              <a:rPr lang="en-GB" sz="2400" dirty="0" err="1" smtClean="0">
                <a:ln w="15875">
                  <a:noFill/>
                </a:ln>
                <a:solidFill>
                  <a:schemeClr val="bg1"/>
                </a:solidFill>
              </a:rPr>
              <a:t>Ho</a:t>
            </a:r>
            <a:r>
              <a:rPr lang="en-GB" sz="2400" dirty="0" smtClean="0">
                <a:ln w="15875">
                  <a:noFill/>
                </a:ln>
                <a:solidFill>
                  <a:schemeClr val="bg1"/>
                </a:solidFill>
              </a:rPr>
              <a:t> Chi Minh</a:t>
            </a:r>
          </a:p>
          <a:p>
            <a:r>
              <a:rPr lang="en-GB" sz="2400" dirty="0" err="1" smtClean="0">
                <a:ln w="15875">
                  <a:noFill/>
                </a:ln>
                <a:solidFill>
                  <a:schemeClr val="bg1"/>
                </a:solidFill>
              </a:rPr>
              <a:t>Siem</a:t>
            </a:r>
            <a:r>
              <a:rPr lang="en-GB" sz="2400" dirty="0" smtClean="0">
                <a:ln w="15875">
                  <a:noFill/>
                </a:ln>
                <a:solidFill>
                  <a:schemeClr val="bg1"/>
                </a:solidFill>
              </a:rPr>
              <a:t> Reap</a:t>
            </a:r>
          </a:p>
          <a:p>
            <a:endParaRPr lang="en-GB" dirty="0" smtClean="0">
              <a:solidFill>
                <a:srgbClr val="FFFF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05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Advice to future volunteers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141168"/>
          </a:xfrm>
        </p:spPr>
        <p:txBody>
          <a:bodyPr>
            <a:normAutofit fontScale="92500"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Understand the local customs before you react to situations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Think </a:t>
            </a:r>
            <a:r>
              <a:rPr lang="en-GB" sz="2400" dirty="0" smtClean="0">
                <a:solidFill>
                  <a:schemeClr val="bg1"/>
                </a:solidFill>
              </a:rPr>
              <a:t>about </a:t>
            </a:r>
            <a:r>
              <a:rPr lang="en-GB" sz="2400" dirty="0" smtClean="0">
                <a:solidFill>
                  <a:schemeClr val="bg1"/>
                </a:solidFill>
              </a:rPr>
              <a:t>renting an apartment, even for short placements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Find out about getting around, bike rental, motto rental, local </a:t>
            </a:r>
            <a:r>
              <a:rPr lang="en-GB" sz="2400" smtClean="0">
                <a:solidFill>
                  <a:schemeClr val="bg1"/>
                </a:solidFill>
              </a:rPr>
              <a:t>busses </a:t>
            </a:r>
            <a:r>
              <a:rPr lang="en-GB" sz="2400" smtClean="0">
                <a:solidFill>
                  <a:schemeClr val="bg1"/>
                </a:solidFill>
              </a:rPr>
              <a:t>etc.</a:t>
            </a:r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Find out about your nearest health facilities 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Get all the recommended vaccines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Beware of the dogs (and cats)!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8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Any Questions?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" y="1341106"/>
            <a:ext cx="7884368" cy="5256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622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5875">
                  <a:noFill/>
                </a:ln>
                <a:solidFill>
                  <a:schemeClr val="bg1"/>
                </a:solidFill>
              </a:rPr>
              <a:t>Contents</a:t>
            </a:r>
            <a:endParaRPr lang="en-GB" dirty="0">
              <a:ln w="158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GB" sz="2600" dirty="0" smtClean="0">
                <a:ln w="15875">
                  <a:noFill/>
                </a:ln>
                <a:solidFill>
                  <a:schemeClr val="bg1"/>
                </a:solidFill>
              </a:rPr>
              <a:t>Why?</a:t>
            </a:r>
          </a:p>
          <a:p>
            <a:r>
              <a:rPr lang="en-GB" sz="2600" dirty="0" smtClean="0">
                <a:ln w="15875">
                  <a:noFill/>
                </a:ln>
                <a:solidFill>
                  <a:schemeClr val="bg1"/>
                </a:solidFill>
              </a:rPr>
              <a:t>Skills required</a:t>
            </a:r>
          </a:p>
          <a:p>
            <a:r>
              <a:rPr lang="en-GB" sz="2600" dirty="0" smtClean="0">
                <a:ln w="15875">
                  <a:noFill/>
                </a:ln>
                <a:solidFill>
                  <a:schemeClr val="bg1"/>
                </a:solidFill>
              </a:rPr>
              <a:t>My work at CRDT</a:t>
            </a:r>
          </a:p>
          <a:p>
            <a:r>
              <a:rPr lang="en-GB" sz="2600" dirty="0" smtClean="0">
                <a:ln w="15875">
                  <a:noFill/>
                </a:ln>
                <a:solidFill>
                  <a:schemeClr val="bg1"/>
                </a:solidFill>
              </a:rPr>
              <a:t>A </a:t>
            </a:r>
            <a:r>
              <a:rPr lang="en-GB" sz="2600" dirty="0">
                <a:ln w="15875">
                  <a:noFill/>
                </a:ln>
                <a:solidFill>
                  <a:schemeClr val="bg1"/>
                </a:solidFill>
              </a:rPr>
              <a:t>typical </a:t>
            </a:r>
            <a:r>
              <a:rPr lang="en-GB" sz="2600" dirty="0" smtClean="0">
                <a:ln w="15875">
                  <a:noFill/>
                </a:ln>
                <a:solidFill>
                  <a:schemeClr val="bg1"/>
                </a:solidFill>
              </a:rPr>
              <a:t>day</a:t>
            </a:r>
          </a:p>
          <a:p>
            <a:r>
              <a:rPr lang="en-GB" sz="2600" dirty="0" smtClean="0">
                <a:ln w="15875">
                  <a:noFill/>
                </a:ln>
                <a:solidFill>
                  <a:schemeClr val="bg1"/>
                </a:solidFill>
              </a:rPr>
              <a:t>Adventures had along the way</a:t>
            </a:r>
          </a:p>
          <a:p>
            <a:r>
              <a:rPr lang="en-GB" sz="2600" dirty="0" smtClean="0">
                <a:ln w="15875">
                  <a:noFill/>
                </a:ln>
                <a:solidFill>
                  <a:schemeClr val="bg1"/>
                </a:solidFill>
              </a:rPr>
              <a:t>Advice to </a:t>
            </a:r>
            <a:r>
              <a:rPr lang="en-GB" sz="2600" dirty="0">
                <a:ln w="15875">
                  <a:noFill/>
                </a:ln>
                <a:solidFill>
                  <a:schemeClr val="bg1"/>
                </a:solidFill>
              </a:rPr>
              <a:t>future </a:t>
            </a:r>
            <a:r>
              <a:rPr lang="en-GB" sz="2600" dirty="0" smtClean="0">
                <a:ln w="15875">
                  <a:noFill/>
                </a:ln>
                <a:solidFill>
                  <a:schemeClr val="bg1"/>
                </a:solidFill>
              </a:rPr>
              <a:t>volunteers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5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1088"/>
            <a:ext cx="324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n w="15875">
                  <a:noFill/>
                </a:ln>
                <a:solidFill>
                  <a:schemeClr val="bg1"/>
                </a:solidFill>
              </a:rPr>
              <a:t>Why Did I Volunteer?</a:t>
            </a:r>
            <a:endParaRPr lang="en-GB" dirty="0">
              <a:ln w="158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4464496" cy="4713387"/>
          </a:xfrm>
        </p:spPr>
        <p:txBody>
          <a:bodyPr/>
          <a:lstStyle/>
          <a:p>
            <a:r>
              <a:rPr lang="en-GB" sz="2400" dirty="0" smtClean="0">
                <a:ln w="15875">
                  <a:noFill/>
                </a:ln>
                <a:solidFill>
                  <a:schemeClr val="bg1"/>
                </a:solidFill>
              </a:rPr>
              <a:t>To travel with a purpose</a:t>
            </a:r>
          </a:p>
          <a:p>
            <a:r>
              <a:rPr lang="en-GB" sz="2400" dirty="0" smtClean="0">
                <a:ln w="15875">
                  <a:noFill/>
                </a:ln>
                <a:solidFill>
                  <a:schemeClr val="bg1"/>
                </a:solidFill>
              </a:rPr>
              <a:t>To immerse myself in another culture </a:t>
            </a:r>
          </a:p>
          <a:p>
            <a:r>
              <a:rPr lang="en-GB" sz="2400" dirty="0" smtClean="0">
                <a:ln w="15875">
                  <a:noFill/>
                </a:ln>
                <a:solidFill>
                  <a:schemeClr val="bg1"/>
                </a:solidFill>
              </a:rPr>
              <a:t>To take my skills where they are in short supply</a:t>
            </a:r>
          </a:p>
          <a:p>
            <a:r>
              <a:rPr lang="en-GB" sz="2400" dirty="0" smtClean="0">
                <a:ln w="15875">
                  <a:noFill/>
                </a:ln>
                <a:solidFill>
                  <a:schemeClr val="bg1"/>
                </a:solidFill>
              </a:rPr>
              <a:t>Meet some interesting people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2776"/>
            <a:ext cx="324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429000"/>
            <a:ext cx="324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509000"/>
            <a:ext cx="324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27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68760"/>
            <a:ext cx="324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13216"/>
            <a:ext cx="324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556" y="4683670"/>
            <a:ext cx="3156444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5875">
                  <a:noFill/>
                </a:ln>
                <a:solidFill>
                  <a:schemeClr val="bg1"/>
                </a:solidFill>
              </a:rPr>
              <a:t>Why Cambodia?</a:t>
            </a:r>
            <a:endParaRPr lang="en-GB" dirty="0">
              <a:ln w="158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GB" sz="2400" dirty="0" smtClean="0">
                <a:ln w="15875">
                  <a:noFill/>
                </a:ln>
                <a:solidFill>
                  <a:schemeClr val="bg1"/>
                </a:solidFill>
              </a:rPr>
              <a:t>It’s beautiful</a:t>
            </a:r>
          </a:p>
          <a:p>
            <a:r>
              <a:rPr lang="en-GB" sz="2400" dirty="0" smtClean="0">
                <a:ln w="15875">
                  <a:noFill/>
                </a:ln>
                <a:solidFill>
                  <a:schemeClr val="bg1"/>
                </a:solidFill>
              </a:rPr>
              <a:t>It’s safe</a:t>
            </a:r>
          </a:p>
          <a:p>
            <a:r>
              <a:rPr lang="en-GB" sz="2400" dirty="0" smtClean="0">
                <a:ln w="15875">
                  <a:noFill/>
                </a:ln>
                <a:solidFill>
                  <a:schemeClr val="bg1"/>
                </a:solidFill>
              </a:rPr>
              <a:t>The Khmer people</a:t>
            </a:r>
          </a:p>
          <a:p>
            <a:r>
              <a:rPr lang="en-GB" sz="2400" dirty="0" smtClean="0">
                <a:ln w="15875">
                  <a:noFill/>
                </a:ln>
                <a:solidFill>
                  <a:schemeClr val="bg1"/>
                </a:solidFill>
              </a:rPr>
              <a:t>The History</a:t>
            </a:r>
          </a:p>
          <a:p>
            <a:r>
              <a:rPr lang="en-GB" sz="2400" dirty="0" smtClean="0">
                <a:ln w="15875">
                  <a:noFill/>
                </a:ln>
                <a:solidFill>
                  <a:schemeClr val="bg1"/>
                </a:solidFill>
              </a:rPr>
              <a:t>It is likely to change a great deal in the coming years.</a:t>
            </a:r>
            <a:endParaRPr lang="en-GB" sz="2400" dirty="0">
              <a:ln w="15875"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365104"/>
            <a:ext cx="324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91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22225">
                  <a:noFill/>
                </a:ln>
                <a:solidFill>
                  <a:schemeClr val="bg1"/>
                </a:solidFill>
              </a:rPr>
              <a:t>Why Rural Cambodia?</a:t>
            </a:r>
            <a:endParaRPr lang="en-GB" dirty="0">
              <a:ln w="2222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/>
          </a:bodyPr>
          <a:lstStyle/>
          <a:p>
            <a:r>
              <a:rPr lang="en-GB" sz="2400" dirty="0" smtClean="0">
                <a:ln w="15875">
                  <a:noFill/>
                </a:ln>
                <a:solidFill>
                  <a:schemeClr val="bg1"/>
                </a:solidFill>
              </a:rPr>
              <a:t>It’s more beautiful</a:t>
            </a:r>
          </a:p>
          <a:p>
            <a:r>
              <a:rPr lang="en-GB" sz="2400" dirty="0" smtClean="0">
                <a:ln w="15875">
                  <a:noFill/>
                </a:ln>
                <a:solidFill>
                  <a:schemeClr val="bg1"/>
                </a:solidFill>
              </a:rPr>
              <a:t>It’s safer</a:t>
            </a:r>
          </a:p>
          <a:p>
            <a:r>
              <a:rPr lang="en-GB" sz="2400" dirty="0" smtClean="0">
                <a:ln w="15875">
                  <a:noFill/>
                </a:ln>
                <a:solidFill>
                  <a:schemeClr val="bg1"/>
                </a:solidFill>
              </a:rPr>
              <a:t>The adventure of living somewhere remote</a:t>
            </a:r>
          </a:p>
          <a:p>
            <a:r>
              <a:rPr lang="en-GB" sz="2400" dirty="0" smtClean="0">
                <a:ln w="15875">
                  <a:noFill/>
                </a:ln>
                <a:solidFill>
                  <a:schemeClr val="bg1"/>
                </a:solidFill>
              </a:rPr>
              <a:t>The added need for accountants in Rural areas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1340768"/>
            <a:ext cx="3780001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9"/>
          <a:stretch/>
        </p:blipFill>
        <p:spPr>
          <a:xfrm>
            <a:off x="4499992" y="3645024"/>
            <a:ext cx="3934572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04520"/>
            <a:ext cx="378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81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20888"/>
            <a:ext cx="4176464" cy="278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5875">
                  <a:noFill/>
                </a:ln>
                <a:solidFill>
                  <a:schemeClr val="bg1"/>
                </a:solidFill>
              </a:rPr>
              <a:t>Why CRDT?</a:t>
            </a:r>
            <a:endParaRPr lang="en-GB" dirty="0">
              <a:ln w="158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Autofit/>
          </a:bodyPr>
          <a:lstStyle/>
          <a:p>
            <a:r>
              <a:rPr lang="en-GB" sz="2400" dirty="0" smtClean="0">
                <a:ln w="15875">
                  <a:noFill/>
                </a:ln>
                <a:solidFill>
                  <a:schemeClr val="bg1"/>
                </a:solidFill>
              </a:rPr>
              <a:t>They are an effective NGO</a:t>
            </a:r>
          </a:p>
          <a:p>
            <a:pPr lvl="1"/>
            <a:r>
              <a:rPr lang="en-GB" sz="1800" dirty="0" smtClean="0">
                <a:ln w="15875">
                  <a:noFill/>
                </a:ln>
                <a:solidFill>
                  <a:schemeClr val="bg1"/>
                </a:solidFill>
              </a:rPr>
              <a:t>They understand the local issues</a:t>
            </a:r>
          </a:p>
          <a:p>
            <a:pPr lvl="1"/>
            <a:r>
              <a:rPr lang="en-GB" sz="1800" dirty="0" smtClean="0">
                <a:ln w="15875">
                  <a:noFill/>
                </a:ln>
                <a:solidFill>
                  <a:schemeClr val="bg1"/>
                </a:solidFill>
              </a:rPr>
              <a:t>They have a good team</a:t>
            </a:r>
          </a:p>
          <a:p>
            <a:pPr lvl="1"/>
            <a:r>
              <a:rPr lang="en-GB" sz="1800" dirty="0" smtClean="0">
                <a:ln w="15875">
                  <a:noFill/>
                </a:ln>
                <a:solidFill>
                  <a:schemeClr val="bg1"/>
                </a:solidFill>
              </a:rPr>
              <a:t>They understand the need to build capacity in their staff</a:t>
            </a:r>
          </a:p>
          <a:p>
            <a:pPr lvl="1"/>
            <a:r>
              <a:rPr lang="en-GB" sz="1800" dirty="0" smtClean="0">
                <a:ln w="15875">
                  <a:noFill/>
                </a:ln>
                <a:solidFill>
                  <a:schemeClr val="bg1"/>
                </a:solidFill>
              </a:rPr>
              <a:t>They have a supportive management team</a:t>
            </a:r>
          </a:p>
          <a:p>
            <a:pPr lvl="1"/>
            <a:r>
              <a:rPr lang="en-GB" sz="1800" dirty="0" smtClean="0">
                <a:ln w="15875">
                  <a:noFill/>
                </a:ln>
                <a:solidFill>
                  <a:schemeClr val="bg1"/>
                </a:solidFill>
              </a:rPr>
              <a:t>They welcome change</a:t>
            </a:r>
          </a:p>
          <a:p>
            <a:r>
              <a:rPr lang="en-GB" sz="2400" dirty="0" smtClean="0">
                <a:ln w="15875">
                  <a:noFill/>
                </a:ln>
                <a:solidFill>
                  <a:schemeClr val="bg1"/>
                </a:solidFill>
              </a:rPr>
              <a:t>They are ambitious as an organisation</a:t>
            </a:r>
          </a:p>
          <a:p>
            <a:pPr lvl="1"/>
            <a:r>
              <a:rPr lang="en-GB" sz="1800" dirty="0" smtClean="0">
                <a:ln w="15875">
                  <a:noFill/>
                </a:ln>
                <a:solidFill>
                  <a:schemeClr val="bg1"/>
                </a:solidFill>
              </a:rPr>
              <a:t>They have a good track record</a:t>
            </a:r>
          </a:p>
          <a:p>
            <a:pPr lvl="1"/>
            <a:r>
              <a:rPr lang="en-GB" sz="1800" dirty="0" smtClean="0">
                <a:ln w="15875">
                  <a:noFill/>
                </a:ln>
                <a:solidFill>
                  <a:schemeClr val="bg1"/>
                </a:solidFill>
              </a:rPr>
              <a:t>They are looking to continue to grow</a:t>
            </a:r>
          </a:p>
        </p:txBody>
      </p:sp>
    </p:spTree>
    <p:extLst>
      <p:ext uri="{BB962C8B-B14F-4D97-AF65-F5344CB8AC3E}">
        <p14:creationId xmlns:p14="http://schemas.microsoft.com/office/powerpoint/2010/main" val="33616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424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Experience and Skills Required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997152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Working with people</a:t>
            </a:r>
          </a:p>
          <a:p>
            <a:pPr lvl="1"/>
            <a:r>
              <a:rPr lang="en-GB" sz="1800" dirty="0" smtClean="0">
                <a:solidFill>
                  <a:schemeClr val="bg1"/>
                </a:solidFill>
              </a:rPr>
              <a:t>building confidence and capacity within the finance team</a:t>
            </a:r>
          </a:p>
          <a:p>
            <a:pPr lvl="1"/>
            <a:r>
              <a:rPr lang="en-GB" sz="1800" dirty="0" smtClean="0">
                <a:solidFill>
                  <a:schemeClr val="bg1"/>
                </a:solidFill>
              </a:rPr>
              <a:t>establishing trust between you and the finance team</a:t>
            </a:r>
          </a:p>
          <a:p>
            <a:pPr lvl="1"/>
            <a:r>
              <a:rPr lang="en-GB" sz="1800" dirty="0" smtClean="0">
                <a:solidFill>
                  <a:schemeClr val="bg1"/>
                </a:solidFill>
              </a:rPr>
              <a:t>Building communication between the finance team and other departments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Accounting Skills</a:t>
            </a:r>
          </a:p>
          <a:p>
            <a:pPr lvl="1"/>
            <a:r>
              <a:rPr lang="en-GB" sz="1800" dirty="0" smtClean="0">
                <a:solidFill>
                  <a:schemeClr val="bg1"/>
                </a:solidFill>
              </a:rPr>
              <a:t>Understanding existing processes</a:t>
            </a:r>
          </a:p>
          <a:p>
            <a:pPr lvl="1"/>
            <a:r>
              <a:rPr lang="en-GB" sz="1800" dirty="0" smtClean="0">
                <a:solidFill>
                  <a:schemeClr val="bg1"/>
                </a:solidFill>
              </a:rPr>
              <a:t>Identifying errors and inefficiencies</a:t>
            </a:r>
          </a:p>
          <a:p>
            <a:pPr lvl="1"/>
            <a:r>
              <a:rPr lang="en-GB" sz="1800" dirty="0" smtClean="0">
                <a:solidFill>
                  <a:schemeClr val="bg1"/>
                </a:solidFill>
              </a:rPr>
              <a:t>Process engineering/re-engineering</a:t>
            </a:r>
          </a:p>
          <a:p>
            <a:pPr lvl="1"/>
            <a:r>
              <a:rPr lang="en-GB" sz="1800" dirty="0" smtClean="0">
                <a:solidFill>
                  <a:schemeClr val="bg1"/>
                </a:solidFill>
              </a:rPr>
              <a:t>Internal </a:t>
            </a:r>
            <a:r>
              <a:rPr lang="en-GB" sz="1800" dirty="0">
                <a:solidFill>
                  <a:schemeClr val="bg1"/>
                </a:solidFill>
              </a:rPr>
              <a:t>and external reporting</a:t>
            </a:r>
          </a:p>
          <a:p>
            <a:pPr lvl="1"/>
            <a:endParaRPr lang="en-GB" sz="1800" dirty="0" smtClean="0">
              <a:solidFill>
                <a:schemeClr val="bg1"/>
              </a:solidFill>
            </a:endParaRPr>
          </a:p>
          <a:p>
            <a:pPr lvl="1"/>
            <a:endParaRPr lang="en-GB" sz="1800" dirty="0" smtClean="0"/>
          </a:p>
          <a:p>
            <a:endParaRPr lang="en-GB" sz="1800" dirty="0" smtClean="0"/>
          </a:p>
          <a:p>
            <a:pPr marL="914400" lvl="2" indent="0">
              <a:buNone/>
            </a:pPr>
            <a:r>
              <a:rPr lang="en-GB" sz="1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800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My work at CRDT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Developing a 5 year financial model for MCA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2015 Budget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Donor Agreement Spread sheet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Audit preparation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Accounting process re-engineering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Recruitment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Staff Training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3880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14" y="15889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 Typical Day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sz="2700" i="1" dirty="0" smtClean="0">
                <a:solidFill>
                  <a:schemeClr val="bg1"/>
                </a:solidFill>
              </a:rPr>
              <a:t>In The Office</a:t>
            </a:r>
            <a:endParaRPr lang="en-GB" sz="2700" i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bg1"/>
                </a:solidFill>
              </a:rPr>
              <a:t>8:30 – 12:00; 14:00 – 17:30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Preparing for meetings</a:t>
            </a:r>
          </a:p>
          <a:p>
            <a:pPr lvl="1"/>
            <a:r>
              <a:rPr lang="en-GB" sz="1800" dirty="0" smtClean="0">
                <a:solidFill>
                  <a:schemeClr val="bg1"/>
                </a:solidFill>
              </a:rPr>
              <a:t>Board Meetings</a:t>
            </a:r>
          </a:p>
          <a:p>
            <a:pPr lvl="1"/>
            <a:r>
              <a:rPr lang="en-GB" sz="1800" dirty="0" smtClean="0">
                <a:solidFill>
                  <a:schemeClr val="bg1"/>
                </a:solidFill>
              </a:rPr>
              <a:t>Staff Quarterly Meeting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Preparing analysis for management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Preparing reports for donors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Dealing with ad hoc issues</a:t>
            </a:r>
          </a:p>
          <a:p>
            <a:pPr lvl="1"/>
            <a:r>
              <a:rPr lang="en-GB" sz="1800" dirty="0" smtClean="0">
                <a:solidFill>
                  <a:schemeClr val="bg1"/>
                </a:solidFill>
              </a:rPr>
              <a:t>Donors</a:t>
            </a:r>
          </a:p>
          <a:p>
            <a:pPr lvl="1"/>
            <a:r>
              <a:rPr lang="en-GB" sz="1800" dirty="0" smtClean="0">
                <a:solidFill>
                  <a:schemeClr val="bg1"/>
                </a:solidFill>
              </a:rPr>
              <a:t>Internal issues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471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3749</TotalTime>
  <Words>379</Words>
  <Application>Microsoft Office PowerPoint</Application>
  <PresentationFormat>On-screen Show (4:3)</PresentationFormat>
  <Paragraphs>88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AFID Volunteering Carl Chaplin</vt:lpstr>
      <vt:lpstr>Contents</vt:lpstr>
      <vt:lpstr>Why Did I Volunteer?</vt:lpstr>
      <vt:lpstr>Why Cambodia?</vt:lpstr>
      <vt:lpstr>Why Rural Cambodia?</vt:lpstr>
      <vt:lpstr>Why CRDT?</vt:lpstr>
      <vt:lpstr>Experience and Skills Required</vt:lpstr>
      <vt:lpstr>My work at CRDT</vt:lpstr>
      <vt:lpstr>A Typical Day In The Office</vt:lpstr>
      <vt:lpstr>A Typical Day  After hours in Kratie</vt:lpstr>
      <vt:lpstr>Adventures had along the Way</vt:lpstr>
      <vt:lpstr>Advice to future volunteers</vt:lpstr>
      <vt:lpstr>Any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AFID Volunteering Carl Chaplin</dc:title>
  <dc:creator>Carl</dc:creator>
  <cp:lastModifiedBy>Neil J</cp:lastModifiedBy>
  <cp:revision>53</cp:revision>
  <dcterms:created xsi:type="dcterms:W3CDTF">2015-11-06T15:30:23Z</dcterms:created>
  <dcterms:modified xsi:type="dcterms:W3CDTF">2015-11-12T17:06:01Z</dcterms:modified>
</cp:coreProperties>
</file>